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8656638" cy="12192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D3C0"/>
    <a:srgbClr val="47BDA1"/>
    <a:srgbClr val="65A48E"/>
    <a:srgbClr val="E9EDEE"/>
    <a:srgbClr val="6EC0AC"/>
    <a:srgbClr val="98AD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78EA2-8E35-41C9-895E-B6015B66600E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4961B-6943-4A88-BD87-CEE8372EC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2224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10DC5-739A-4FFA-86D1-CE9910561CBF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1241425"/>
            <a:ext cx="23780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BECCB-6368-485E-8857-D425C3BA33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425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248" y="1995312"/>
            <a:ext cx="7358142" cy="4244622"/>
          </a:xfrm>
        </p:spPr>
        <p:txBody>
          <a:bodyPr anchor="b"/>
          <a:lstStyle>
            <a:lvl1pPr algn="ctr">
              <a:defRPr sz="568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2080" y="6403623"/>
            <a:ext cx="6492479" cy="2943577"/>
          </a:xfrm>
        </p:spPr>
        <p:txBody>
          <a:bodyPr/>
          <a:lstStyle>
            <a:lvl1pPr marL="0" indent="0" algn="ctr">
              <a:buNone/>
              <a:defRPr sz="2272"/>
            </a:lvl1pPr>
            <a:lvl2pPr marL="432831" indent="0" algn="ctr">
              <a:buNone/>
              <a:defRPr sz="1893"/>
            </a:lvl2pPr>
            <a:lvl3pPr marL="865662" indent="0" algn="ctr">
              <a:buNone/>
              <a:defRPr sz="1704"/>
            </a:lvl3pPr>
            <a:lvl4pPr marL="1298494" indent="0" algn="ctr">
              <a:buNone/>
              <a:defRPr sz="1515"/>
            </a:lvl4pPr>
            <a:lvl5pPr marL="1731325" indent="0" algn="ctr">
              <a:buNone/>
              <a:defRPr sz="1515"/>
            </a:lvl5pPr>
            <a:lvl6pPr marL="2164156" indent="0" algn="ctr">
              <a:buNone/>
              <a:defRPr sz="1515"/>
            </a:lvl6pPr>
            <a:lvl7pPr marL="2596987" indent="0" algn="ctr">
              <a:buNone/>
              <a:defRPr sz="1515"/>
            </a:lvl7pPr>
            <a:lvl8pPr marL="3029819" indent="0" algn="ctr">
              <a:buNone/>
              <a:defRPr sz="1515"/>
            </a:lvl8pPr>
            <a:lvl9pPr marL="3462650" indent="0" algn="ctr">
              <a:buNone/>
              <a:defRPr sz="1515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79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366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4907" y="649111"/>
            <a:ext cx="1866588" cy="1033215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5144" y="649111"/>
            <a:ext cx="5491555" cy="10332156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552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714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36" y="3039537"/>
            <a:ext cx="7466350" cy="5071532"/>
          </a:xfrm>
        </p:spPr>
        <p:txBody>
          <a:bodyPr anchor="b"/>
          <a:lstStyle>
            <a:lvl1pPr>
              <a:defRPr sz="568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636" y="8159048"/>
            <a:ext cx="7466350" cy="2666999"/>
          </a:xfrm>
        </p:spPr>
        <p:txBody>
          <a:bodyPr/>
          <a:lstStyle>
            <a:lvl1pPr marL="0" indent="0">
              <a:buNone/>
              <a:defRPr sz="2272">
                <a:solidFill>
                  <a:schemeClr val="tx1"/>
                </a:solidFill>
              </a:defRPr>
            </a:lvl1pPr>
            <a:lvl2pPr marL="432831" indent="0">
              <a:buNone/>
              <a:defRPr sz="1893">
                <a:solidFill>
                  <a:schemeClr val="tx1">
                    <a:tint val="75000"/>
                  </a:schemeClr>
                </a:solidFill>
              </a:defRPr>
            </a:lvl2pPr>
            <a:lvl3pPr marL="865662" indent="0">
              <a:buNone/>
              <a:defRPr sz="1704">
                <a:solidFill>
                  <a:schemeClr val="tx1">
                    <a:tint val="75000"/>
                  </a:schemeClr>
                </a:solidFill>
              </a:defRPr>
            </a:lvl3pPr>
            <a:lvl4pPr marL="1298494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4pPr>
            <a:lvl5pPr marL="1731325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5pPr>
            <a:lvl6pPr marL="2164156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6pPr>
            <a:lvl7pPr marL="2596987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7pPr>
            <a:lvl8pPr marL="3029819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8pPr>
            <a:lvl9pPr marL="3462650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140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5144" y="3245556"/>
            <a:ext cx="3679071" cy="77357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2423" y="3245556"/>
            <a:ext cx="3679071" cy="77357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63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272" y="649114"/>
            <a:ext cx="7466350" cy="23565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272" y="2988734"/>
            <a:ext cx="3662163" cy="1464732"/>
          </a:xfrm>
        </p:spPr>
        <p:txBody>
          <a:bodyPr anchor="b"/>
          <a:lstStyle>
            <a:lvl1pPr marL="0" indent="0">
              <a:buNone/>
              <a:defRPr sz="2272" b="1"/>
            </a:lvl1pPr>
            <a:lvl2pPr marL="432831" indent="0">
              <a:buNone/>
              <a:defRPr sz="1893" b="1"/>
            </a:lvl2pPr>
            <a:lvl3pPr marL="865662" indent="0">
              <a:buNone/>
              <a:defRPr sz="1704" b="1"/>
            </a:lvl3pPr>
            <a:lvl4pPr marL="1298494" indent="0">
              <a:buNone/>
              <a:defRPr sz="1515" b="1"/>
            </a:lvl4pPr>
            <a:lvl5pPr marL="1731325" indent="0">
              <a:buNone/>
              <a:defRPr sz="1515" b="1"/>
            </a:lvl5pPr>
            <a:lvl6pPr marL="2164156" indent="0">
              <a:buNone/>
              <a:defRPr sz="1515" b="1"/>
            </a:lvl6pPr>
            <a:lvl7pPr marL="2596987" indent="0">
              <a:buNone/>
              <a:defRPr sz="1515" b="1"/>
            </a:lvl7pPr>
            <a:lvl8pPr marL="3029819" indent="0">
              <a:buNone/>
              <a:defRPr sz="1515" b="1"/>
            </a:lvl8pPr>
            <a:lvl9pPr marL="3462650" indent="0">
              <a:buNone/>
              <a:defRPr sz="1515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6272" y="4453467"/>
            <a:ext cx="3662163" cy="655037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82423" y="2988734"/>
            <a:ext cx="3680199" cy="1464732"/>
          </a:xfrm>
        </p:spPr>
        <p:txBody>
          <a:bodyPr anchor="b"/>
          <a:lstStyle>
            <a:lvl1pPr marL="0" indent="0">
              <a:buNone/>
              <a:defRPr sz="2272" b="1"/>
            </a:lvl1pPr>
            <a:lvl2pPr marL="432831" indent="0">
              <a:buNone/>
              <a:defRPr sz="1893" b="1"/>
            </a:lvl2pPr>
            <a:lvl3pPr marL="865662" indent="0">
              <a:buNone/>
              <a:defRPr sz="1704" b="1"/>
            </a:lvl3pPr>
            <a:lvl4pPr marL="1298494" indent="0">
              <a:buNone/>
              <a:defRPr sz="1515" b="1"/>
            </a:lvl4pPr>
            <a:lvl5pPr marL="1731325" indent="0">
              <a:buNone/>
              <a:defRPr sz="1515" b="1"/>
            </a:lvl5pPr>
            <a:lvl6pPr marL="2164156" indent="0">
              <a:buNone/>
              <a:defRPr sz="1515" b="1"/>
            </a:lvl6pPr>
            <a:lvl7pPr marL="2596987" indent="0">
              <a:buNone/>
              <a:defRPr sz="1515" b="1"/>
            </a:lvl7pPr>
            <a:lvl8pPr marL="3029819" indent="0">
              <a:buNone/>
              <a:defRPr sz="1515" b="1"/>
            </a:lvl8pPr>
            <a:lvl9pPr marL="3462650" indent="0">
              <a:buNone/>
              <a:defRPr sz="1515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82423" y="4453467"/>
            <a:ext cx="3680199" cy="655037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05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08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027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271" y="812800"/>
            <a:ext cx="2791991" cy="2844800"/>
          </a:xfrm>
        </p:spPr>
        <p:txBody>
          <a:bodyPr anchor="b"/>
          <a:lstStyle>
            <a:lvl1pPr>
              <a:defRPr sz="302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0199" y="1755425"/>
            <a:ext cx="4382423" cy="8664222"/>
          </a:xfrm>
        </p:spPr>
        <p:txBody>
          <a:bodyPr/>
          <a:lstStyle>
            <a:lvl1pPr>
              <a:defRPr sz="3029"/>
            </a:lvl1pPr>
            <a:lvl2pPr>
              <a:defRPr sz="2651"/>
            </a:lvl2pPr>
            <a:lvl3pPr>
              <a:defRPr sz="2272"/>
            </a:lvl3pPr>
            <a:lvl4pPr>
              <a:defRPr sz="1893"/>
            </a:lvl4pPr>
            <a:lvl5pPr>
              <a:defRPr sz="1893"/>
            </a:lvl5pPr>
            <a:lvl6pPr>
              <a:defRPr sz="1893"/>
            </a:lvl6pPr>
            <a:lvl7pPr>
              <a:defRPr sz="1893"/>
            </a:lvl7pPr>
            <a:lvl8pPr>
              <a:defRPr sz="1893"/>
            </a:lvl8pPr>
            <a:lvl9pPr>
              <a:defRPr sz="1893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271" y="3657600"/>
            <a:ext cx="2791991" cy="6776156"/>
          </a:xfrm>
        </p:spPr>
        <p:txBody>
          <a:bodyPr/>
          <a:lstStyle>
            <a:lvl1pPr marL="0" indent="0">
              <a:buNone/>
              <a:defRPr sz="1515"/>
            </a:lvl1pPr>
            <a:lvl2pPr marL="432831" indent="0">
              <a:buNone/>
              <a:defRPr sz="1325"/>
            </a:lvl2pPr>
            <a:lvl3pPr marL="865662" indent="0">
              <a:buNone/>
              <a:defRPr sz="1136"/>
            </a:lvl3pPr>
            <a:lvl4pPr marL="1298494" indent="0">
              <a:buNone/>
              <a:defRPr sz="947"/>
            </a:lvl4pPr>
            <a:lvl5pPr marL="1731325" indent="0">
              <a:buNone/>
              <a:defRPr sz="947"/>
            </a:lvl5pPr>
            <a:lvl6pPr marL="2164156" indent="0">
              <a:buNone/>
              <a:defRPr sz="947"/>
            </a:lvl6pPr>
            <a:lvl7pPr marL="2596987" indent="0">
              <a:buNone/>
              <a:defRPr sz="947"/>
            </a:lvl7pPr>
            <a:lvl8pPr marL="3029819" indent="0">
              <a:buNone/>
              <a:defRPr sz="947"/>
            </a:lvl8pPr>
            <a:lvl9pPr marL="3462650" indent="0">
              <a:buNone/>
              <a:defRPr sz="94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271" y="812800"/>
            <a:ext cx="2791991" cy="2844800"/>
          </a:xfrm>
        </p:spPr>
        <p:txBody>
          <a:bodyPr anchor="b"/>
          <a:lstStyle>
            <a:lvl1pPr>
              <a:defRPr sz="302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80199" y="1755425"/>
            <a:ext cx="4382423" cy="8664222"/>
          </a:xfrm>
        </p:spPr>
        <p:txBody>
          <a:bodyPr anchor="t"/>
          <a:lstStyle>
            <a:lvl1pPr marL="0" indent="0">
              <a:buNone/>
              <a:defRPr sz="3029"/>
            </a:lvl1pPr>
            <a:lvl2pPr marL="432831" indent="0">
              <a:buNone/>
              <a:defRPr sz="2651"/>
            </a:lvl2pPr>
            <a:lvl3pPr marL="865662" indent="0">
              <a:buNone/>
              <a:defRPr sz="2272"/>
            </a:lvl3pPr>
            <a:lvl4pPr marL="1298494" indent="0">
              <a:buNone/>
              <a:defRPr sz="1893"/>
            </a:lvl4pPr>
            <a:lvl5pPr marL="1731325" indent="0">
              <a:buNone/>
              <a:defRPr sz="1893"/>
            </a:lvl5pPr>
            <a:lvl6pPr marL="2164156" indent="0">
              <a:buNone/>
              <a:defRPr sz="1893"/>
            </a:lvl6pPr>
            <a:lvl7pPr marL="2596987" indent="0">
              <a:buNone/>
              <a:defRPr sz="1893"/>
            </a:lvl7pPr>
            <a:lvl8pPr marL="3029819" indent="0">
              <a:buNone/>
              <a:defRPr sz="1893"/>
            </a:lvl8pPr>
            <a:lvl9pPr marL="3462650" indent="0">
              <a:buNone/>
              <a:defRPr sz="189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271" y="3657600"/>
            <a:ext cx="2791991" cy="6776156"/>
          </a:xfrm>
        </p:spPr>
        <p:txBody>
          <a:bodyPr/>
          <a:lstStyle>
            <a:lvl1pPr marL="0" indent="0">
              <a:buNone/>
              <a:defRPr sz="1515"/>
            </a:lvl1pPr>
            <a:lvl2pPr marL="432831" indent="0">
              <a:buNone/>
              <a:defRPr sz="1325"/>
            </a:lvl2pPr>
            <a:lvl3pPr marL="865662" indent="0">
              <a:buNone/>
              <a:defRPr sz="1136"/>
            </a:lvl3pPr>
            <a:lvl4pPr marL="1298494" indent="0">
              <a:buNone/>
              <a:defRPr sz="947"/>
            </a:lvl4pPr>
            <a:lvl5pPr marL="1731325" indent="0">
              <a:buNone/>
              <a:defRPr sz="947"/>
            </a:lvl5pPr>
            <a:lvl6pPr marL="2164156" indent="0">
              <a:buNone/>
              <a:defRPr sz="947"/>
            </a:lvl6pPr>
            <a:lvl7pPr marL="2596987" indent="0">
              <a:buNone/>
              <a:defRPr sz="947"/>
            </a:lvl7pPr>
            <a:lvl8pPr marL="3029819" indent="0">
              <a:buNone/>
              <a:defRPr sz="947"/>
            </a:lvl8pPr>
            <a:lvl9pPr marL="3462650" indent="0">
              <a:buNone/>
              <a:defRPr sz="94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938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5144" y="649114"/>
            <a:ext cx="746635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44" y="3245556"/>
            <a:ext cx="746635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144" y="11300181"/>
            <a:ext cx="194774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E76EE-4117-4557-A486-23FDDFBE3979}" type="datetimeFigureOut">
              <a:rPr lang="zh-TW" altLang="en-US" smtClean="0"/>
              <a:t>2022/11/9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7512" y="11300181"/>
            <a:ext cx="292161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13750" y="11300181"/>
            <a:ext cx="194774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191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65662" rtl="0" eaLnBrk="1" latinLnBrk="0" hangingPunct="1">
        <a:lnSpc>
          <a:spcPct val="90000"/>
        </a:lnSpc>
        <a:spcBef>
          <a:spcPct val="0"/>
        </a:spcBef>
        <a:buNone/>
        <a:defRPr sz="41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416" indent="-216416" algn="l" defTabSz="865662" rtl="0" eaLnBrk="1" latinLnBrk="0" hangingPunct="1">
        <a:lnSpc>
          <a:spcPct val="90000"/>
        </a:lnSpc>
        <a:spcBef>
          <a:spcPts val="947"/>
        </a:spcBef>
        <a:buFont typeface="Arial" panose="020B0604020202020204" pitchFamily="34" charset="0"/>
        <a:buChar char="•"/>
        <a:defRPr sz="2651" kern="1200">
          <a:solidFill>
            <a:schemeClr val="tx1"/>
          </a:solidFill>
          <a:latin typeface="+mn-lt"/>
          <a:ea typeface="+mn-ea"/>
          <a:cs typeface="+mn-cs"/>
        </a:defRPr>
      </a:lvl1pPr>
      <a:lvl2pPr marL="649247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2272" kern="1200">
          <a:solidFill>
            <a:schemeClr val="tx1"/>
          </a:solidFill>
          <a:latin typeface="+mn-lt"/>
          <a:ea typeface="+mn-ea"/>
          <a:cs typeface="+mn-cs"/>
        </a:defRPr>
      </a:lvl2pPr>
      <a:lvl3pPr marL="1082078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893" kern="1200">
          <a:solidFill>
            <a:schemeClr val="tx1"/>
          </a:solidFill>
          <a:latin typeface="+mn-lt"/>
          <a:ea typeface="+mn-ea"/>
          <a:cs typeface="+mn-cs"/>
        </a:defRPr>
      </a:lvl3pPr>
      <a:lvl4pPr marL="1514909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4pPr>
      <a:lvl5pPr marL="1947741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5pPr>
      <a:lvl6pPr marL="2380572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6pPr>
      <a:lvl7pPr marL="2813403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7pPr>
      <a:lvl8pPr marL="3246234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8pPr>
      <a:lvl9pPr marL="3679066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1pPr>
      <a:lvl2pPr marL="432831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2pPr>
      <a:lvl3pPr marL="865662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3pPr>
      <a:lvl4pPr marL="1298494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4pPr>
      <a:lvl5pPr marL="1731325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5pPr>
      <a:lvl6pPr marL="2164156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6pPr>
      <a:lvl7pPr marL="2596987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7pPr>
      <a:lvl8pPr marL="3029819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8pPr>
      <a:lvl9pPr marL="3462650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t="-10000" r="-7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1136458" y="323429"/>
            <a:ext cx="6383713" cy="1676965"/>
            <a:chOff x="889121" y="4180022"/>
            <a:chExt cx="6383713" cy="16769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平行四邊形 5"/>
            <p:cNvSpPr/>
            <p:nvPr/>
          </p:nvSpPr>
          <p:spPr>
            <a:xfrm>
              <a:off x="889121" y="4180022"/>
              <a:ext cx="6383713" cy="1676965"/>
            </a:xfrm>
            <a:prstGeom prst="parallelogram">
              <a:avLst/>
            </a:prstGeom>
            <a:solidFill>
              <a:srgbClr val="83D3C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1323343" y="4295229"/>
              <a:ext cx="5262979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4400" dirty="0" smtClean="0">
                  <a:latin typeface="華康POP2體W9(P)" panose="040B0900000000000000" pitchFamily="82" charset="-120"/>
                  <a:ea typeface="華康POP2體W9(P)" panose="040B0900000000000000" pitchFamily="82" charset="-120"/>
                </a:rPr>
                <a:t>就業力委員會認列</a:t>
              </a:r>
              <a:endParaRPr lang="en-US" altLang="zh-TW" sz="44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endParaRPr>
            </a:p>
            <a:p>
              <a:pPr algn="ctr"/>
              <a:r>
                <a:rPr lang="zh-TW" altLang="en-US" sz="4400" dirty="0" smtClean="0">
                  <a:latin typeface="華康POP2體W9(P)" panose="040B0900000000000000" pitchFamily="82" charset="-120"/>
                  <a:ea typeface="華康POP2體W9(P)" panose="040B0900000000000000" pitchFamily="82" charset="-120"/>
                </a:rPr>
                <a:t>國企系證照輔導課程</a:t>
              </a:r>
              <a:endParaRPr lang="zh-TW" altLang="en-US" sz="4400" dirty="0">
                <a:latin typeface="華康POP2體W9(P)" panose="040B0900000000000000" pitchFamily="82" charset="-120"/>
                <a:ea typeface="華康POP2體W9(P)" panose="040B0900000000000000" pitchFamily="82" charset="-120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1350578" y="11493988"/>
            <a:ext cx="614783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000" b="1" dirty="0" smtClean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備註</a:t>
            </a:r>
            <a:r>
              <a:rPr lang="zh-TW" altLang="en-US" sz="3000" b="1" dirty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：</a:t>
            </a:r>
            <a:r>
              <a:rPr lang="zh-TW" altLang="en-US" sz="3000" b="1" dirty="0" smtClean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適用</a:t>
            </a:r>
            <a:r>
              <a:rPr lang="en-US" altLang="zh-TW" sz="3000" b="1" dirty="0" smtClean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107</a:t>
            </a:r>
            <a:r>
              <a:rPr lang="zh-TW" altLang="en-US" sz="3000" b="1" dirty="0" smtClean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學年度以後入學學生</a:t>
            </a:r>
            <a:endParaRPr lang="zh-TW" altLang="en-US" sz="3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631825"/>
              </p:ext>
            </p:extLst>
          </p:nvPr>
        </p:nvGraphicFramePr>
        <p:xfrm>
          <a:off x="302167" y="2259408"/>
          <a:ext cx="8052291" cy="734110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7033">
                  <a:extLst>
                    <a:ext uri="{9D8B030D-6E8A-4147-A177-3AD203B41FA5}">
                      <a16:colId xmlns:a16="http://schemas.microsoft.com/office/drawing/2014/main" val="2369294784"/>
                    </a:ext>
                  </a:extLst>
                </a:gridCol>
                <a:gridCol w="1669143">
                  <a:extLst>
                    <a:ext uri="{9D8B030D-6E8A-4147-A177-3AD203B41FA5}">
                      <a16:colId xmlns:a16="http://schemas.microsoft.com/office/drawing/2014/main" val="540219377"/>
                    </a:ext>
                  </a:extLst>
                </a:gridCol>
                <a:gridCol w="3265714">
                  <a:extLst>
                    <a:ext uri="{9D8B030D-6E8A-4147-A177-3AD203B41FA5}">
                      <a16:colId xmlns:a16="http://schemas.microsoft.com/office/drawing/2014/main" val="289198703"/>
                    </a:ext>
                  </a:extLst>
                </a:gridCol>
                <a:gridCol w="2200401">
                  <a:extLst>
                    <a:ext uri="{9D8B030D-6E8A-4147-A177-3AD203B41FA5}">
                      <a16:colId xmlns:a16="http://schemas.microsoft.com/office/drawing/2014/main" val="1754016134"/>
                    </a:ext>
                  </a:extLst>
                </a:gridCol>
              </a:tblGrid>
              <a:tr h="54475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學期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課號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課名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老師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84106"/>
                  </a:ext>
                </a:extLst>
              </a:tr>
              <a:tr h="1714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1112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IT0503/</a:t>
                      </a:r>
                      <a:r>
                        <a:rPr lang="zh-TW" altLang="en-US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會展經營實務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u="none" strike="noStrike" kern="120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呂老師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671463"/>
                  </a:ext>
                </a:extLst>
              </a:tr>
              <a:tr h="580933">
                <a:tc>
                  <a:txBody>
                    <a:bodyPr/>
                    <a:lstStyle/>
                    <a:p>
                      <a:pPr marL="0" marR="0" indent="0" algn="ctr" defTabSz="8656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1111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8656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IT0610/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乙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華語領隊導遊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樓老師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02769661"/>
                  </a:ext>
                </a:extLst>
              </a:tr>
              <a:tr h="580933">
                <a:tc>
                  <a:txBody>
                    <a:bodyPr/>
                    <a:lstStyle/>
                    <a:p>
                      <a:pPr marL="0" marR="0" indent="0" algn="ctr" defTabSz="8656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1102</a:t>
                      </a:r>
                      <a:endParaRPr lang="zh-TW" altLang="en-US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IT0503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/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乙</a:t>
                      </a:r>
                      <a:endParaRPr lang="zh-TW" altLang="en-US" sz="2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會展經營實務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楊老師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,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呂老師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5216448"/>
                  </a:ext>
                </a:extLst>
              </a:tr>
              <a:tr h="716185"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1101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IT0610/</a:t>
                      </a: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乙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華語領隊導遊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樓老師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5249841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1092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IT0584/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全球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運籌管理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實務</a:t>
                      </a:r>
                      <a:endParaRPr lang="en-US" altLang="zh-TW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證照輔導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莊老師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5571402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1091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IT0582/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航空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票務與訂位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系統</a:t>
                      </a:r>
                      <a:endParaRPr lang="en-US" altLang="zh-TW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證照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輔導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賴老師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1441523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1082</a:t>
                      </a:r>
                      <a:endParaRPr lang="en-US" altLang="zh-TW" sz="2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IT0584/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全球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運籌管理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實務</a:t>
                      </a:r>
                      <a:endParaRPr lang="en-US" altLang="zh-TW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證照輔導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莊老師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0099800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1081</a:t>
                      </a:r>
                      <a:endParaRPr lang="en-US" altLang="zh-TW" sz="2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IT0582/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航空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票務與訂位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系統</a:t>
                      </a:r>
                      <a:endParaRPr lang="en-US" altLang="zh-TW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證照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輔導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賴老師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838607"/>
                  </a:ext>
                </a:extLst>
              </a:tr>
              <a:tr h="7161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1072</a:t>
                      </a:r>
                      <a:endParaRPr lang="en-US" altLang="zh-TW" sz="2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ITI040/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甲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企業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資源規劃系統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(ERP)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莊老師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4054512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1071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IT0548/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領隊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與導遊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實務</a:t>
                      </a:r>
                      <a:endParaRPr lang="en-US" altLang="zh-TW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證照輔導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樓老師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4400146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48197" y="9396666"/>
            <a:ext cx="8360229" cy="1705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修課申請：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大四下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以後之學生於開學前一週填妥申請單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表單於校就組網頁公告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，備齊佐證資料後向系辦提出申請。若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相關課程於申請前修畢視同無效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注意事項：此增加修讀系上之「專業證照相關選修課程」為就業力畢業條件，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不認列為畢業學分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540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243</Words>
  <Application>Microsoft Office PowerPoint</Application>
  <PresentationFormat>自訂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華康POP2體W9(P)</vt:lpstr>
      <vt:lpstr>華康仿宋體W6外字集</vt:lpstr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C407</dc:creator>
  <cp:lastModifiedBy>User</cp:lastModifiedBy>
  <cp:revision>25</cp:revision>
  <cp:lastPrinted>2020-12-22T08:38:52Z</cp:lastPrinted>
  <dcterms:created xsi:type="dcterms:W3CDTF">2020-12-22T05:42:32Z</dcterms:created>
  <dcterms:modified xsi:type="dcterms:W3CDTF">2022-11-09T05:43:21Z</dcterms:modified>
</cp:coreProperties>
</file>