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906000" type="A4"/>
  <p:notesSz cx="6797675" cy="9928225"/>
  <p:defaultTextStyle>
    <a:defPPr>
      <a:defRPr lang="zh-TW"/>
    </a:defPPr>
    <a:lvl1pPr marL="0" algn="l" defTabSz="209672" rtl="0" eaLnBrk="1" latinLnBrk="0" hangingPunct="1">
      <a:defRPr sz="413" kern="1200">
        <a:solidFill>
          <a:schemeClr val="tx1"/>
        </a:solidFill>
        <a:latin typeface="+mn-lt"/>
        <a:ea typeface="+mn-ea"/>
        <a:cs typeface="+mn-cs"/>
      </a:defRPr>
    </a:lvl1pPr>
    <a:lvl2pPr marL="104836" algn="l" defTabSz="209672" rtl="0" eaLnBrk="1" latinLnBrk="0" hangingPunct="1">
      <a:defRPr sz="413" kern="1200">
        <a:solidFill>
          <a:schemeClr val="tx1"/>
        </a:solidFill>
        <a:latin typeface="+mn-lt"/>
        <a:ea typeface="+mn-ea"/>
        <a:cs typeface="+mn-cs"/>
      </a:defRPr>
    </a:lvl2pPr>
    <a:lvl3pPr marL="209672" algn="l" defTabSz="209672" rtl="0" eaLnBrk="1" latinLnBrk="0" hangingPunct="1">
      <a:defRPr sz="413" kern="1200">
        <a:solidFill>
          <a:schemeClr val="tx1"/>
        </a:solidFill>
        <a:latin typeface="+mn-lt"/>
        <a:ea typeface="+mn-ea"/>
        <a:cs typeface="+mn-cs"/>
      </a:defRPr>
    </a:lvl3pPr>
    <a:lvl4pPr marL="314508" algn="l" defTabSz="209672" rtl="0" eaLnBrk="1" latinLnBrk="0" hangingPunct="1">
      <a:defRPr sz="413" kern="1200">
        <a:solidFill>
          <a:schemeClr val="tx1"/>
        </a:solidFill>
        <a:latin typeface="+mn-lt"/>
        <a:ea typeface="+mn-ea"/>
        <a:cs typeface="+mn-cs"/>
      </a:defRPr>
    </a:lvl4pPr>
    <a:lvl5pPr marL="419344" algn="l" defTabSz="209672" rtl="0" eaLnBrk="1" latinLnBrk="0" hangingPunct="1">
      <a:defRPr sz="413" kern="1200">
        <a:solidFill>
          <a:schemeClr val="tx1"/>
        </a:solidFill>
        <a:latin typeface="+mn-lt"/>
        <a:ea typeface="+mn-ea"/>
        <a:cs typeface="+mn-cs"/>
      </a:defRPr>
    </a:lvl5pPr>
    <a:lvl6pPr marL="524180" algn="l" defTabSz="209672" rtl="0" eaLnBrk="1" latinLnBrk="0" hangingPunct="1">
      <a:defRPr sz="413" kern="1200">
        <a:solidFill>
          <a:schemeClr val="tx1"/>
        </a:solidFill>
        <a:latin typeface="+mn-lt"/>
        <a:ea typeface="+mn-ea"/>
        <a:cs typeface="+mn-cs"/>
      </a:defRPr>
    </a:lvl6pPr>
    <a:lvl7pPr marL="629016" algn="l" defTabSz="209672" rtl="0" eaLnBrk="1" latinLnBrk="0" hangingPunct="1">
      <a:defRPr sz="413" kern="1200">
        <a:solidFill>
          <a:schemeClr val="tx1"/>
        </a:solidFill>
        <a:latin typeface="+mn-lt"/>
        <a:ea typeface="+mn-ea"/>
        <a:cs typeface="+mn-cs"/>
      </a:defRPr>
    </a:lvl7pPr>
    <a:lvl8pPr marL="733852" algn="l" defTabSz="209672" rtl="0" eaLnBrk="1" latinLnBrk="0" hangingPunct="1">
      <a:defRPr sz="413" kern="1200">
        <a:solidFill>
          <a:schemeClr val="tx1"/>
        </a:solidFill>
        <a:latin typeface="+mn-lt"/>
        <a:ea typeface="+mn-ea"/>
        <a:cs typeface="+mn-cs"/>
      </a:defRPr>
    </a:lvl8pPr>
    <a:lvl9pPr marL="838688" algn="l" defTabSz="209672" rtl="0" eaLnBrk="1" latinLnBrk="0" hangingPunct="1">
      <a:defRPr sz="4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9FC3"/>
    <a:srgbClr val="02D5DA"/>
    <a:srgbClr val="E6E6E6"/>
    <a:srgbClr val="4FFBFF"/>
    <a:srgbClr val="00D1D8"/>
    <a:srgbClr val="FDE9ED"/>
    <a:srgbClr val="FBD1D9"/>
    <a:srgbClr val="F79EB0"/>
    <a:srgbClr val="FF9999"/>
    <a:srgbClr val="E8D5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0D98-0376-494D-8291-936B355E6B1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64D-2F87-4AAE-84F3-A977DE7441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70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0D98-0376-494D-8291-936B355E6B1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64D-2F87-4AAE-84F3-A977DE7441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477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0D98-0376-494D-8291-936B355E6B1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64D-2F87-4AAE-84F3-A977DE7441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26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0D98-0376-494D-8291-936B355E6B1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64D-2F87-4AAE-84F3-A977DE7441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47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0D98-0376-494D-8291-936B355E6B1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64D-2F87-4AAE-84F3-A977DE7441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001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0D98-0376-494D-8291-936B355E6B1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64D-2F87-4AAE-84F3-A977DE7441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939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0D98-0376-494D-8291-936B355E6B1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64D-2F87-4AAE-84F3-A977DE7441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172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0D98-0376-494D-8291-936B355E6B1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64D-2F87-4AAE-84F3-A977DE7441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22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0D98-0376-494D-8291-936B355E6B1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64D-2F87-4AAE-84F3-A977DE7441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171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0D98-0376-494D-8291-936B355E6B1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64D-2F87-4AAE-84F3-A977DE7441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513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0D98-0376-494D-8291-936B355E6B1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64D-2F87-4AAE-84F3-A977DE7441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331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D0D98-0376-494D-8291-936B355E6B1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C664D-2F87-4AAE-84F3-A977DE7441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953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t="-10000" r="-7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345038" y="92789"/>
            <a:ext cx="6299754" cy="1239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500" dirty="0" smtClean="0">
                <a:latin typeface="華康儷粗宋" panose="02020709000000000000" pitchFamily="49" charset="-120"/>
                <a:ea typeface="華康儷粗宋" panose="02020709000000000000" pitchFamily="49" charset="-120"/>
              </a:rPr>
              <a:t>國</a:t>
            </a:r>
            <a:r>
              <a:rPr lang="zh-TW" altLang="en-US" sz="3500" dirty="0">
                <a:latin typeface="華康儷粗宋" panose="02020709000000000000" pitchFamily="49" charset="-120"/>
                <a:ea typeface="華康儷粗宋" panose="02020709000000000000" pitchFamily="49" charset="-120"/>
              </a:rPr>
              <a:t>企</a:t>
            </a:r>
            <a:r>
              <a:rPr lang="zh-TW" altLang="en-US" sz="3500" dirty="0" smtClean="0">
                <a:latin typeface="華康儷粗宋" panose="02020709000000000000" pitchFamily="49" charset="-120"/>
                <a:ea typeface="華康儷粗宋" panose="02020709000000000000" pitchFamily="49" charset="-120"/>
              </a:rPr>
              <a:t>系</a:t>
            </a:r>
            <a:r>
              <a:rPr lang="en-US" altLang="zh-TW" sz="3500" dirty="0">
                <a:latin typeface="華康儷粗宋" panose="02020709000000000000" pitchFamily="49" charset="-120"/>
                <a:ea typeface="華康儷粗宋" panose="02020709000000000000" pitchFamily="49" charset="-120"/>
              </a:rPr>
              <a:t>112-2</a:t>
            </a:r>
            <a:r>
              <a:rPr lang="zh-TW" altLang="en-US" sz="3500" dirty="0" smtClean="0">
                <a:latin typeface="華康儷粗宋" panose="02020709000000000000" pitchFamily="49" charset="-120"/>
                <a:ea typeface="華康儷粗宋" panose="02020709000000000000" pitchFamily="49" charset="-120"/>
              </a:rPr>
              <a:t>日四技</a:t>
            </a:r>
            <a:endParaRPr lang="en-US" altLang="zh-TW" sz="3500" dirty="0" smtClean="0">
              <a:latin typeface="華康儷粗宋" panose="02020709000000000000" pitchFamily="49" charset="-120"/>
              <a:ea typeface="華康儷粗宋" panose="02020709000000000000" pitchFamily="49" charset="-120"/>
            </a:endParaRPr>
          </a:p>
          <a:p>
            <a:pPr algn="ctr"/>
            <a:r>
              <a:rPr lang="zh-TW" altLang="en-US" sz="3500" dirty="0" smtClean="0">
                <a:latin typeface="華康儷粗宋" panose="02020709000000000000" pitchFamily="49" charset="-120"/>
                <a:ea typeface="華康儷粗宋" panose="02020709000000000000" pitchFamily="49" charset="-120"/>
              </a:rPr>
              <a:t>校外</a:t>
            </a:r>
            <a:r>
              <a:rPr lang="zh-TW" altLang="en-US" sz="3500" dirty="0">
                <a:latin typeface="華康儷粗宋" panose="02020709000000000000" pitchFamily="49" charset="-120"/>
                <a:ea typeface="華康儷粗宋" panose="02020709000000000000" pitchFamily="49" charset="-120"/>
              </a:rPr>
              <a:t>實習廠商說明會時程表</a:t>
            </a:r>
          </a:p>
          <a:p>
            <a:pPr algn="ctr"/>
            <a:endParaRPr lang="zh-TW" altLang="en-US" sz="453" dirty="0">
              <a:latin typeface="華康儷粗宋" panose="02020709000000000000" pitchFamily="49" charset="-120"/>
              <a:ea typeface="華康儷粗宋" panose="02020709000000000000" pitchFamily="49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563056"/>
              </p:ext>
            </p:extLst>
          </p:nvPr>
        </p:nvGraphicFramePr>
        <p:xfrm>
          <a:off x="131830" y="1411772"/>
          <a:ext cx="6632797" cy="6394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584">
                  <a:extLst>
                    <a:ext uri="{9D8B030D-6E8A-4147-A177-3AD203B41FA5}">
                      <a16:colId xmlns:a16="http://schemas.microsoft.com/office/drawing/2014/main" val="1441425875"/>
                    </a:ext>
                  </a:extLst>
                </a:gridCol>
                <a:gridCol w="1393900">
                  <a:extLst>
                    <a:ext uri="{9D8B030D-6E8A-4147-A177-3AD203B41FA5}">
                      <a16:colId xmlns:a16="http://schemas.microsoft.com/office/drawing/2014/main" val="2629096222"/>
                    </a:ext>
                  </a:extLst>
                </a:gridCol>
                <a:gridCol w="1369995">
                  <a:extLst>
                    <a:ext uri="{9D8B030D-6E8A-4147-A177-3AD203B41FA5}">
                      <a16:colId xmlns:a16="http://schemas.microsoft.com/office/drawing/2014/main" val="2334907548"/>
                    </a:ext>
                  </a:extLst>
                </a:gridCol>
                <a:gridCol w="1311659">
                  <a:extLst>
                    <a:ext uri="{9D8B030D-6E8A-4147-A177-3AD203B41FA5}">
                      <a16:colId xmlns:a16="http://schemas.microsoft.com/office/drawing/2014/main" val="4098463974"/>
                    </a:ext>
                  </a:extLst>
                </a:gridCol>
                <a:gridCol w="1311659">
                  <a:extLst>
                    <a:ext uri="{9D8B030D-6E8A-4147-A177-3AD203B41FA5}">
                      <a16:colId xmlns:a16="http://schemas.microsoft.com/office/drawing/2014/main" val="3349777628"/>
                    </a:ext>
                  </a:extLst>
                </a:gridCol>
              </a:tblGrid>
              <a:tr h="448054">
                <a:tc gridSpan="5">
                  <a:txBody>
                    <a:bodyPr/>
                    <a:lstStyle/>
                    <a:p>
                      <a:pPr algn="ctr"/>
                      <a:r>
                        <a:rPr lang="zh-TW" altLang="en-US" sz="24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商學院四樓</a:t>
                      </a:r>
                      <a:r>
                        <a:rPr lang="en-US" altLang="zh-TW" sz="24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C404</a:t>
                      </a:r>
                      <a:r>
                        <a:rPr lang="zh-TW" altLang="en-US" sz="24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教室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華康儷細黑" panose="020B0309000000000000" pitchFamily="49" charset="-120"/>
                        <a:ea typeface="華康儷細黑" panose="020B0309000000000000" pitchFamily="49" charset="-120"/>
                      </a:endParaRP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D5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b="0" dirty="0">
                        <a:solidFill>
                          <a:schemeClr val="tx1"/>
                        </a:solidFill>
                        <a:latin typeface="華康鐵線龍門W3" panose="03000309000000000000" pitchFamily="65" charset="-120"/>
                        <a:ea typeface="華康鐵線龍門W3" panose="03000309000000000000" pitchFamily="65" charset="-120"/>
                      </a:endParaRP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D5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02D5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520086"/>
                  </a:ext>
                </a:extLst>
              </a:tr>
              <a:tr h="538643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2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日期</a:t>
                      </a:r>
                      <a:endParaRPr lang="en-US" altLang="zh-TW" sz="2200" b="0" dirty="0" smtClean="0">
                        <a:solidFill>
                          <a:schemeClr val="tx1"/>
                        </a:solidFill>
                        <a:latin typeface="華康儷細黑" panose="020B0309000000000000" pitchFamily="49" charset="-120"/>
                        <a:ea typeface="華康儷細黑" panose="020B0309000000000000" pitchFamily="49" charset="-120"/>
                      </a:endParaRPr>
                    </a:p>
                    <a:p>
                      <a:pPr algn="ctr"/>
                      <a:r>
                        <a:rPr lang="en-US" altLang="zh-TW" sz="22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/</a:t>
                      </a:r>
                    </a:p>
                    <a:p>
                      <a:pPr algn="ctr"/>
                      <a:r>
                        <a:rPr lang="zh-TW" altLang="en-US" sz="22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時間</a:t>
                      </a: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D5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第五節</a:t>
                      </a:r>
                      <a:endParaRPr lang="en-US" altLang="zh-TW" sz="2000" b="0" dirty="0" smtClean="0">
                        <a:solidFill>
                          <a:schemeClr val="tx1"/>
                        </a:solidFill>
                        <a:latin typeface="華康儷細黑" panose="020B0309000000000000" pitchFamily="49" charset="-120"/>
                        <a:ea typeface="華康儷細黑" panose="020B0309000000000000" pitchFamily="49" charset="-120"/>
                      </a:endParaRP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D5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2000" b="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D5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第六節</a:t>
                      </a:r>
                      <a:endParaRPr lang="en-US" altLang="zh-TW" sz="2000" b="0" dirty="0" smtClean="0">
                        <a:solidFill>
                          <a:schemeClr val="tx1"/>
                        </a:solidFill>
                        <a:latin typeface="華康儷細黑" panose="020B0309000000000000" pitchFamily="49" charset="-120"/>
                        <a:ea typeface="華康儷細黑" panose="020B0309000000000000" pitchFamily="49" charset="-120"/>
                      </a:endParaRP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D5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2000" b="0" dirty="0">
                        <a:solidFill>
                          <a:schemeClr val="tx1"/>
                        </a:solidFill>
                        <a:latin typeface="華康儷楷書" panose="03000509000000000000" pitchFamily="65" charset="-120"/>
                        <a:ea typeface="華康儷楷書" panose="03000509000000000000" pitchFamily="65" charset="-120"/>
                      </a:endParaRP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D5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538040"/>
                  </a:ext>
                </a:extLst>
              </a:tr>
              <a:tr h="10176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13</a:t>
                      </a:r>
                      <a:r>
                        <a:rPr lang="zh-TW" altLang="en-US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：</a:t>
                      </a:r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10</a:t>
                      </a:r>
                    </a:p>
                    <a:p>
                      <a:pPr algn="ctr"/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|</a:t>
                      </a:r>
                    </a:p>
                    <a:p>
                      <a:pPr algn="ctr"/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13</a:t>
                      </a:r>
                      <a:r>
                        <a:rPr lang="zh-TW" altLang="en-US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：</a:t>
                      </a:r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30</a:t>
                      </a: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D5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13</a:t>
                      </a:r>
                      <a:r>
                        <a:rPr lang="zh-TW" altLang="en-US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：</a:t>
                      </a:r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30</a:t>
                      </a:r>
                    </a:p>
                    <a:p>
                      <a:pPr algn="ctr"/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|</a:t>
                      </a:r>
                    </a:p>
                    <a:p>
                      <a:pPr algn="ctr"/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13</a:t>
                      </a:r>
                      <a:r>
                        <a:rPr lang="zh-TW" altLang="en-US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：</a:t>
                      </a:r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50</a:t>
                      </a: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D5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14</a:t>
                      </a:r>
                      <a:r>
                        <a:rPr lang="zh-TW" altLang="en-US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：</a:t>
                      </a:r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05</a:t>
                      </a:r>
                    </a:p>
                    <a:p>
                      <a:pPr algn="ctr"/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|</a:t>
                      </a:r>
                    </a:p>
                    <a:p>
                      <a:pPr algn="ctr"/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14</a:t>
                      </a:r>
                      <a:r>
                        <a:rPr lang="zh-TW" altLang="en-US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：</a:t>
                      </a:r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25</a:t>
                      </a: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D5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14</a:t>
                      </a:r>
                      <a:r>
                        <a:rPr lang="zh-TW" altLang="en-US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：</a:t>
                      </a:r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25</a:t>
                      </a:r>
                    </a:p>
                    <a:p>
                      <a:pPr algn="ctr"/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|</a:t>
                      </a:r>
                    </a:p>
                    <a:p>
                      <a:pPr algn="ctr"/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14</a:t>
                      </a:r>
                      <a:r>
                        <a:rPr lang="zh-TW" altLang="en-US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：</a:t>
                      </a:r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45</a:t>
                      </a:r>
                      <a:endParaRPr lang="en-US" altLang="zh-TW" sz="2000" b="0" dirty="0">
                        <a:solidFill>
                          <a:schemeClr val="tx1"/>
                        </a:solidFill>
                        <a:latin typeface="華康儷細黑" panose="020B0309000000000000" pitchFamily="49" charset="-120"/>
                        <a:ea typeface="華康儷細黑" panose="020B0309000000000000" pitchFamily="49" charset="-120"/>
                      </a:endParaRP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D5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750436"/>
                  </a:ext>
                </a:extLst>
              </a:tr>
              <a:tr h="11028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113.4.11</a:t>
                      </a:r>
                    </a:p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(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四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)</a:t>
                      </a: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統一多拿滋</a:t>
                      </a:r>
                      <a:endParaRPr lang="en-US" altLang="zh-TW" sz="1800" b="1" dirty="0" smtClean="0">
                        <a:solidFill>
                          <a:schemeClr val="tx1"/>
                        </a:solidFill>
                        <a:latin typeface="華康儷細黑" panose="020B0309000000000000" pitchFamily="49" charset="-120"/>
                        <a:ea typeface="華康儷細黑" panose="020B0309000000000000" pitchFamily="49" charset="-120"/>
                      </a:endParaRP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D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娜路彎大飯店</a:t>
                      </a:r>
                      <a:endParaRPr lang="en-US" altLang="zh-TW" sz="1600" b="1" dirty="0" smtClean="0">
                        <a:solidFill>
                          <a:schemeClr val="tx1"/>
                        </a:solidFill>
                        <a:latin typeface="華康儷細黑" panose="020B0309000000000000" pitchFamily="49" charset="-120"/>
                        <a:ea typeface="華康儷細黑" panose="020B0309000000000000" pitchFamily="49" charset="-120"/>
                      </a:endParaRP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D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昇恆昌</a:t>
                      </a:r>
                      <a:endParaRPr lang="en-US" altLang="zh-TW" sz="1800" b="1" dirty="0" smtClean="0">
                        <a:solidFill>
                          <a:schemeClr val="tx1"/>
                        </a:solidFill>
                        <a:latin typeface="華康儷細黑" panose="020B0309000000000000" pitchFamily="49" charset="-120"/>
                        <a:ea typeface="華康儷細黑" panose="020B0309000000000000" pitchFamily="49" charset="-120"/>
                      </a:endParaRP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D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采盟</a:t>
                      </a:r>
                      <a:endParaRPr lang="en-US" altLang="zh-TW" sz="1800" b="1" dirty="0" smtClean="0">
                        <a:solidFill>
                          <a:schemeClr val="tx1"/>
                        </a:solidFill>
                        <a:latin typeface="華康儷細黑" panose="020B0309000000000000" pitchFamily="49" charset="-120"/>
                        <a:ea typeface="華康儷細黑" panose="020B0309000000000000" pitchFamily="49" charset="-120"/>
                      </a:endParaRP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D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596615"/>
                  </a:ext>
                </a:extLst>
              </a:tr>
              <a:tr h="97956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113.4.18</a:t>
                      </a:r>
                    </a:p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(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四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)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華康儷細黑" panose="020B0309000000000000" pitchFamily="49" charset="-120"/>
                        <a:ea typeface="華康儷細黑" panose="020B0309000000000000" pitchFamily="49" charset="-120"/>
                      </a:endParaRP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  <a:cs typeface="+mn-cs"/>
                        </a:rPr>
                        <a:t>星巴克</a:t>
                      </a:r>
                      <a:endParaRPr lang="en-US" altLang="zh-TW" sz="1800" b="1" kern="1200" dirty="0" smtClean="0">
                        <a:solidFill>
                          <a:schemeClr val="tx1"/>
                        </a:solidFill>
                        <a:latin typeface="華康儷細黑" panose="020B0309000000000000" pitchFamily="49" charset="-120"/>
                        <a:ea typeface="華康儷細黑" panose="020B0309000000000000" pitchFamily="49" charset="-120"/>
                        <a:cs typeface="+mn-cs"/>
                      </a:endParaRP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D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  <a:cs typeface="+mn-cs"/>
                        </a:rPr>
                        <a:t>可爾茲</a:t>
                      </a: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D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2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  <a:cs typeface="+mn-cs"/>
                        </a:rPr>
                        <a:t>遠雄自貿港區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latin typeface="華康儷細黑" panose="020B0309000000000000" pitchFamily="49" charset="-120"/>
                        <a:ea typeface="華康儷細黑" panose="020B0309000000000000" pitchFamily="49" charset="-120"/>
                        <a:cs typeface="+mn-cs"/>
                      </a:endParaRP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D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  <a:cs typeface="+mn-cs"/>
                        </a:rPr>
                        <a:t>聯邦快遞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華康儷細黑" panose="020B0309000000000000" pitchFamily="49" charset="-120"/>
                        <a:ea typeface="華康儷細黑" panose="020B0309000000000000" pitchFamily="49" charset="-120"/>
                        <a:cs typeface="+mn-cs"/>
                      </a:endParaRP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D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36211"/>
                  </a:ext>
                </a:extLst>
              </a:tr>
              <a:tr h="10960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113.5.2</a:t>
                      </a:r>
                    </a:p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(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四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)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華康儷細黑" panose="020B0309000000000000" pitchFamily="49" charset="-120"/>
                        <a:ea typeface="華康儷細黑" panose="020B0309000000000000" pitchFamily="49" charset="-120"/>
                      </a:endParaRP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寶雅股份</a:t>
                      </a:r>
                      <a:endParaRPr lang="en-US" altLang="zh-TW" sz="1600" b="1" dirty="0" smtClean="0">
                        <a:solidFill>
                          <a:schemeClr val="tx1"/>
                        </a:solidFill>
                        <a:latin typeface="華康儷細黑" panose="020B0309000000000000" pitchFamily="49" charset="-120"/>
                        <a:ea typeface="華康儷細黑" panose="020B0309000000000000" pitchFamily="49" charset="-120"/>
                      </a:endParaRPr>
                    </a:p>
                    <a:p>
                      <a:pPr algn="ctr"/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有限公司</a:t>
                      </a:r>
                      <a:endParaRPr lang="en-US" altLang="zh-TW" sz="1600" b="1" dirty="0" smtClean="0">
                        <a:solidFill>
                          <a:schemeClr val="tx1"/>
                        </a:solidFill>
                        <a:latin typeface="華康儷細黑" panose="020B0309000000000000" pitchFamily="49" charset="-120"/>
                        <a:ea typeface="華康儷細黑" panose="020B0309000000000000" pitchFamily="49" charset="-120"/>
                      </a:endParaRP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D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  <a:cs typeface="+mn-cs"/>
                        </a:rPr>
                        <a:t>鴻禧旅行社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華康儷細黑" panose="020B0309000000000000" pitchFamily="49" charset="-120"/>
                        <a:ea typeface="華康儷細黑" panose="020B0309000000000000" pitchFamily="49" charset="-120"/>
                        <a:cs typeface="+mn-cs"/>
                      </a:endParaRP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D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  <a:cs typeface="+mn-cs"/>
                        </a:rPr>
                        <a:t>長家食品</a:t>
                      </a:r>
                      <a:endParaRPr lang="en-US" altLang="zh-TW" sz="1800" b="1" kern="1200" dirty="0" smtClean="0">
                        <a:solidFill>
                          <a:schemeClr val="tx1"/>
                        </a:solidFill>
                        <a:latin typeface="華康儷細黑" panose="020B0309000000000000" pitchFamily="49" charset="-120"/>
                        <a:ea typeface="華康儷細黑" panose="020B0309000000000000" pitchFamily="49" charset="-120"/>
                        <a:cs typeface="+mn-cs"/>
                      </a:endParaRP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D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  <a:cs typeface="+mn-cs"/>
                        </a:rPr>
                        <a:t>大魯閣</a:t>
                      </a: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D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35930"/>
                  </a:ext>
                </a:extLst>
              </a:tr>
              <a:tr h="12117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113.5.16</a:t>
                      </a:r>
                    </a:p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(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四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</a:rPr>
                        <a:t>)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華康儷細黑" panose="020B0309000000000000" pitchFamily="49" charset="-120"/>
                        <a:ea typeface="華康儷細黑" panose="020B0309000000000000" pitchFamily="49" charset="-120"/>
                      </a:endParaRP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2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  <a:cs typeface="+mn-cs"/>
                        </a:rPr>
                        <a:t>可樂旅遊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  <a:cs typeface="+mn-cs"/>
                        </a:rPr>
                        <a:t>線上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  <a:cs typeface="+mn-cs"/>
                        </a:rPr>
                        <a:t>)</a:t>
                      </a: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D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  <a:cs typeface="+mn-cs"/>
                        </a:rPr>
                        <a:t>大潤發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華康儷細黑" panose="020B0309000000000000" pitchFamily="49" charset="-120"/>
                        <a:ea typeface="華康儷細黑" panose="020B0309000000000000" pitchFamily="49" charset="-120"/>
                        <a:cs typeface="+mn-cs"/>
                      </a:endParaRP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D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2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  <a:cs typeface="+mn-cs"/>
                        </a:rPr>
                        <a:t>全聯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latin typeface="華康儷細黑" panose="020B0309000000000000" pitchFamily="49" charset="-120"/>
                        <a:ea typeface="華康儷細黑" panose="020B0309000000000000" pitchFamily="49" charset="-120"/>
                        <a:cs typeface="+mn-cs"/>
                      </a:endParaRP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D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  <a:cs typeface="+mn-cs"/>
                        </a:rPr>
                        <a:t>鼎泰豐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  <a:cs typeface="+mn-cs"/>
                        </a:rPr>
                        <a:t>線上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華康儷細黑" panose="020B0309000000000000" pitchFamily="49" charset="-120"/>
                          <a:ea typeface="華康儷細黑" panose="020B0309000000000000" pitchFamily="49" charset="-120"/>
                          <a:cs typeface="+mn-cs"/>
                        </a:rPr>
                        <a:t>)</a:t>
                      </a:r>
                    </a:p>
                  </a:txBody>
                  <a:tcPr marL="20713" marR="20713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D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26775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85143" y="7905459"/>
            <a:ext cx="6726170" cy="1915745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131830" y="7886140"/>
            <a:ext cx="672617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備註：</a:t>
            </a:r>
            <a:endPara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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參加該場實習說明會完畢後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，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若有意申請實習者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，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請於該當廠商說明會後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之次週交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履歷表至系辦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部分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系網或廠商通知日期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。</a:t>
            </a:r>
            <a:endPara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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部分實習機會為線上提供訊息，如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熊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航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,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中華航空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,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台灣高鐵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,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維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多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麗亞酒店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,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遠雄海洋公園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,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雲雀國際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,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中菲行國際物流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,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全家等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…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 ，請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參考系網。</a:t>
            </a:r>
            <a:endPara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sz="100" dirty="0">
              <a:latin typeface="華康儷粗宋" panose="02020709000000000000" pitchFamily="49" charset="-120"/>
              <a:ea typeface="華康儷粗宋" panose="0202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275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2051</TotalTime>
  <Words>219</Words>
  <Application>Microsoft Office PowerPoint</Application>
  <PresentationFormat>A4 紙張 (210x297 公釐)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華康儷粗宋</vt:lpstr>
      <vt:lpstr>華康儷細黑</vt:lpstr>
      <vt:lpstr>微軟正黑體</vt:lpstr>
      <vt:lpstr>新細明體</vt:lpstr>
      <vt:lpstr>Arial</vt:lpstr>
      <vt:lpstr>Calibri</vt:lpstr>
      <vt:lpstr>Calibri Light</vt:lpstr>
      <vt:lpstr>Wingdings 2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117</cp:revision>
  <cp:lastPrinted>2024-03-15T06:47:06Z</cp:lastPrinted>
  <dcterms:created xsi:type="dcterms:W3CDTF">2022-03-10T07:15:37Z</dcterms:created>
  <dcterms:modified xsi:type="dcterms:W3CDTF">2024-04-11T03:29:44Z</dcterms:modified>
</cp:coreProperties>
</file>